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43"/>
  </p:notesMasterIdLst>
  <p:sldIdLst>
    <p:sldId id="257" r:id="rId6"/>
    <p:sldId id="343" r:id="rId7"/>
    <p:sldId id="304" r:id="rId8"/>
    <p:sldId id="307" r:id="rId9"/>
    <p:sldId id="309" r:id="rId10"/>
    <p:sldId id="344" r:id="rId11"/>
    <p:sldId id="312" r:id="rId12"/>
    <p:sldId id="345" r:id="rId13"/>
    <p:sldId id="296" r:id="rId14"/>
    <p:sldId id="306" r:id="rId15"/>
    <p:sldId id="346" r:id="rId16"/>
    <p:sldId id="347" r:id="rId17"/>
    <p:sldId id="317" r:id="rId18"/>
    <p:sldId id="314" r:id="rId19"/>
    <p:sldId id="348" r:id="rId20"/>
    <p:sldId id="350" r:id="rId21"/>
    <p:sldId id="278" r:id="rId22"/>
    <p:sldId id="351" r:id="rId23"/>
    <p:sldId id="354" r:id="rId24"/>
    <p:sldId id="353" r:id="rId25"/>
    <p:sldId id="361" r:id="rId26"/>
    <p:sldId id="352" r:id="rId27"/>
    <p:sldId id="356" r:id="rId28"/>
    <p:sldId id="358" r:id="rId29"/>
    <p:sldId id="357" r:id="rId30"/>
    <p:sldId id="360" r:id="rId31"/>
    <p:sldId id="355" r:id="rId32"/>
    <p:sldId id="359" r:id="rId33"/>
    <p:sldId id="259" r:id="rId34"/>
    <p:sldId id="339" r:id="rId35"/>
    <p:sldId id="321" r:id="rId36"/>
    <p:sldId id="329" r:id="rId37"/>
    <p:sldId id="330" r:id="rId38"/>
    <p:sldId id="331" r:id="rId39"/>
    <p:sldId id="332" r:id="rId40"/>
    <p:sldId id="333" r:id="rId41"/>
    <p:sldId id="334" r:id="rId42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9FF"/>
    <a:srgbClr val="002E65"/>
    <a:srgbClr val="00FF00"/>
    <a:srgbClr val="00863D"/>
    <a:srgbClr val="D9D2EC"/>
    <a:srgbClr val="312255"/>
    <a:srgbClr val="A338A2"/>
    <a:srgbClr val="A37A0E"/>
    <a:srgbClr val="FFC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5" autoAdjust="0"/>
    <p:restoredTop sz="82326" autoAdjust="0"/>
  </p:normalViewPr>
  <p:slideViewPr>
    <p:cSldViewPr snapToGrid="0" snapToObjects="1" showGuides="1">
      <p:cViewPr varScale="1">
        <p:scale>
          <a:sx n="119" d="100"/>
          <a:sy n="119" d="100"/>
        </p:scale>
        <p:origin x="1424" y="184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240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22/06/2023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381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Remarks:</a:t>
            </a:r>
          </a:p>
          <a:p>
            <a:pPr marL="171450" indent="-171450">
              <a:buFontTx/>
              <a:buChar char="-"/>
            </a:pPr>
            <a:r>
              <a:rPr lang="en-GB" dirty="0"/>
              <a:t>T</a:t>
            </a:r>
            <a:r>
              <a:rPr lang="en-BE" dirty="0"/>
              <a:t>oon image waarbij enkel discriminatieve features highlighted zijn.</a:t>
            </a:r>
          </a:p>
          <a:p>
            <a:pPr marL="171450" indent="-171450">
              <a:buFontTx/>
              <a:buChar char="-"/>
            </a:pPr>
            <a:r>
              <a:rPr lang="en-BE" dirty="0"/>
              <a:t>Visueel aantonen hoe iteratieve localizatie werkt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5139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90979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26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BE" dirty="0"/>
              <a:t>emark:</a:t>
            </a:r>
          </a:p>
          <a:p>
            <a:r>
              <a:rPr lang="en-BE" dirty="0"/>
              <a:t>- </a:t>
            </a:r>
            <a:r>
              <a:rPr lang="en-GB" dirty="0"/>
              <a:t>D</a:t>
            </a:r>
            <a:r>
              <a:rPr lang="en-BE" dirty="0"/>
              <a:t>escribe trend (red, green results)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43969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Remark: qualitatief voorbeeld. Kort bespreken.</a:t>
            </a:r>
          </a:p>
          <a:p>
            <a:r>
              <a:rPr lang="en-BE" dirty="0"/>
              <a:t>2 slides:</a:t>
            </a:r>
          </a:p>
          <a:p>
            <a:pPr marL="171450" indent="-171450">
              <a:buFontTx/>
              <a:buChar char="-"/>
            </a:pPr>
            <a:r>
              <a:rPr lang="en-BE" dirty="0"/>
              <a:t>CAM, GradCAM++, ScoreCAM unregularized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BE" dirty="0"/>
              <a:t>CAM, GradCAM++, ScoreCAM regularized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73619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BE" dirty="0"/>
              <a:t>itleggen waarom Score-CAM slechter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0132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BE" dirty="0"/>
              <a:t>ffect regularizatie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6862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Kort bespreken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6010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Remark: fonts best groter (optie in seaborn: seaborn.change_context poster)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1509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</a:t>
            </a:r>
            <a:r>
              <a:rPr lang="en-BE" dirty="0"/>
              <a:t>ualitative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99013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ime:</a:t>
            </a:r>
          </a:p>
          <a:p>
            <a:r>
              <a:rPr lang="en-BE" dirty="0"/>
              <a:t>10’ introduction + research method + methodology</a:t>
            </a:r>
          </a:p>
          <a:p>
            <a:r>
              <a:rPr lang="en-BE" dirty="0"/>
              <a:t>10’ experiments + conclusions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0628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BE" dirty="0"/>
              <a:t>emark: bigger fonts</a:t>
            </a:r>
          </a:p>
          <a:p>
            <a:r>
              <a:rPr lang="en-BE" dirty="0"/>
              <a:t>Discuss trends:</a:t>
            </a:r>
          </a:p>
          <a:p>
            <a:pPr marL="171450" indent="-171450">
              <a:buFontTx/>
              <a:buChar char="-"/>
            </a:pPr>
            <a:r>
              <a:rPr lang="en-GB" dirty="0"/>
              <a:t>R</a:t>
            </a:r>
            <a:r>
              <a:rPr lang="en-BE" dirty="0"/>
              <a:t>ecall increases, precision drops</a:t>
            </a:r>
          </a:p>
          <a:p>
            <a:pPr marL="171450" indent="-171450">
              <a:buFontTx/>
              <a:buChar char="-"/>
            </a:pPr>
            <a:r>
              <a:rPr lang="en-GB" dirty="0"/>
              <a:t>M</a:t>
            </a:r>
            <a:r>
              <a:rPr lang="en-BE" dirty="0"/>
              <a:t>ask strategy less important</a:t>
            </a:r>
          </a:p>
          <a:p>
            <a:pPr marL="171450" indent="-171450">
              <a:buFontTx/>
              <a:buChar char="-"/>
            </a:pPr>
            <a:r>
              <a:rPr lang="en-BE" dirty="0"/>
              <a:t>Merge strategy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752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Qualitative example</a:t>
            </a:r>
          </a:p>
          <a:p>
            <a:endParaRPr lang="en-BE" dirty="0"/>
          </a:p>
          <a:p>
            <a:r>
              <a:rPr lang="en-BE" dirty="0"/>
              <a:t>Remark: </a:t>
            </a:r>
          </a:p>
          <a:p>
            <a:pPr marL="171450" indent="-171450">
              <a:buFontTx/>
              <a:buChar char="-"/>
            </a:pPr>
            <a:r>
              <a:rPr lang="en-BE" dirty="0"/>
              <a:t>toon enkel toevoegingen, i.p.v. stacked score map heatmaps.</a:t>
            </a:r>
          </a:p>
          <a:p>
            <a:pPr marL="171450" indent="-171450">
              <a:buFontTx/>
              <a:buChar char="-"/>
            </a:pPr>
            <a:r>
              <a:rPr lang="en-GB" dirty="0"/>
              <a:t>I</a:t>
            </a:r>
            <a:r>
              <a:rPr lang="en-BE" dirty="0"/>
              <a:t>n backup: meerdere images als voorbeeld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3860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7629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7079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8059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3038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BoxAcc for 1, 2, 3, 4 instance datasets</a:t>
            </a:r>
          </a:p>
          <a:p>
            <a:pPr marL="171450" indent="-171450">
              <a:buFontTx/>
              <a:buChar char="-"/>
            </a:pPr>
            <a:r>
              <a:rPr lang="en-BE" dirty="0"/>
              <a:t>1 instance: All CAM methods perform similarly, outperformed by ScoreCAM</a:t>
            </a:r>
          </a:p>
          <a:p>
            <a:pPr marL="171450" indent="-171450">
              <a:buFontTx/>
              <a:buChar char="-"/>
            </a:pPr>
            <a:r>
              <a:rPr lang="en-BE" dirty="0"/>
              <a:t>2,3,4: ScoreCAM performance margin over others even more pronounced</a:t>
            </a:r>
          </a:p>
          <a:p>
            <a:pPr marL="171450" indent="-171450">
              <a:buFontTx/>
              <a:buChar char="-"/>
            </a:pPr>
            <a:r>
              <a:rPr lang="en-BE" dirty="0"/>
              <a:t>Optimal CAM threshold similar for all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90546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PR-Curves at varying CAM thresholds: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Allows us to choose preferred operating thresholds that provides the best precision-recall trade-off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1 instance: similar performance for all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2,3,4 instance: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ScoreCAM outperforms 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AUC drops significantly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529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BE" dirty="0"/>
              <a:t>ingle instance performance seems similar for all CAM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slightly worse. May not be regularized enough.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88309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BE" dirty="0"/>
              <a:t>CAM focus on most discriminative features and underfits instances </a:t>
            </a:r>
          </a:p>
          <a:p>
            <a:pPr marL="171450" indent="-171450">
              <a:buFontTx/>
              <a:buChar char="-"/>
            </a:pPr>
            <a:r>
              <a:rPr lang="en-BE" dirty="0"/>
              <a:t>MinMaxCAM: Overfitting 1 instance, partly fitting other instance</a:t>
            </a:r>
          </a:p>
          <a:p>
            <a:pPr marL="171450" indent="-171450">
              <a:buFontTx/>
              <a:buChar char="-"/>
            </a:pPr>
            <a:r>
              <a:rPr lang="en-BE" dirty="0"/>
              <a:t>ScoreCAM more accurately loalizes multiple instances</a:t>
            </a:r>
          </a:p>
          <a:p>
            <a:pPr marL="0" indent="0">
              <a:buFontTx/>
              <a:buNone/>
            </a:pPr>
            <a:endParaRPr lang="en-BE" dirty="0"/>
          </a:p>
          <a:p>
            <a:pPr marL="0" indent="0">
              <a:buFontTx/>
              <a:buNone/>
            </a:pPr>
            <a:r>
              <a:rPr lang="en-BE" dirty="0"/>
              <a:t>A score-weighted combination of feature maps instead of a global average weighted one, seems better to solve the problem of identifying mutiple occurrences of the same class in an image.</a:t>
            </a:r>
            <a:r>
              <a:rPr lang="en-GB" i="1" dirty="0">
                <a:effectLst/>
                <a:latin typeface="Helvetica" pitchFamily="2" charset="0"/>
              </a:rPr>
              <a:t>.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58144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So, let’s first explain where in the object recognition landscape whe can situate multi-instance WSOL by looking at different tasks in this picture.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 by training a model with class labels only.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BE" b="1" baseline="0" dirty="0"/>
              <a:t>Just as WSOL, multi-instance WSOL</a:t>
            </a:r>
            <a:r>
              <a:rPr lang="en-BE" b="0" baseline="0" dirty="0"/>
              <a:t> uses only class labels to train a model for localization, but it extends WSOL to find mutiple objects of the same class.</a:t>
            </a:r>
            <a:endParaRPr lang="en-BE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2439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Same conclusions as for 2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7557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Smaller object instances are more challenging to localize. Easier to miss.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This example shows better-than-average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more regularization may be needed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ScoreCAM: again better at capturing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7698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94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920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9252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23302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BE" dirty="0"/>
              <a:t>emark: discuss difference with BoxAcc and why BoxAcc is not applicable for multi-instance localization.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5243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Remark: keep as backup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49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9372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425450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248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18" r:id="rId7"/>
    <p:sldLayoutId id="2147484120" r:id="rId8"/>
    <p:sldLayoutId id="214748412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Multiple-instance Weakly </a:t>
            </a:r>
            <a:r>
              <a:rPr lang="en-US" sz="5400" kern="1400" spc="-5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upervised </a:t>
            </a:r>
            <a:b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</a:t>
            </a:r>
            <a:r>
              <a:rPr lang="en-US" sz="5400" kern="1400" spc="-5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ocalization</a:t>
            </a:r>
            <a:endParaRPr lang="en-US" sz="5400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Thesis – 29/6/2023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dirty="0"/>
              <a:t>Synthetic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7833A1-4A9D-3F1E-3BFD-CBDE1AB14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BE" dirty="0"/>
              <a:t>Synthetic dataset [</a:t>
            </a:r>
            <a:r>
              <a:rPr lang="en-GB" dirty="0" err="1">
                <a:effectLst/>
              </a:rPr>
              <a:t>Tjoa</a:t>
            </a:r>
            <a:r>
              <a:rPr lang="en-GB" dirty="0">
                <a:effectLst/>
              </a:rPr>
              <a:t>, E. </a:t>
            </a:r>
            <a:r>
              <a:rPr lang="en-GB" i="1" dirty="0">
                <a:effectLst/>
              </a:rPr>
              <a:t>et al.]</a:t>
            </a:r>
          </a:p>
          <a:p>
            <a:r>
              <a:rPr lang="en-GB" dirty="0"/>
              <a:t>Single instance, 10 classes</a:t>
            </a:r>
          </a:p>
          <a:p>
            <a:r>
              <a:rPr lang="en-GB" dirty="0">
                <a:effectLst/>
              </a:rPr>
              <a:t>GT: image-level class, segment mask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  <a:effectLst/>
              </a:rPr>
              <a:t>Multiple-instance datasets </a:t>
            </a:r>
          </a:p>
          <a:p>
            <a:r>
              <a:rPr lang="en-GB" dirty="0"/>
              <a:t>Control over instances, structure, ground truth</a:t>
            </a:r>
          </a:p>
          <a:p>
            <a:r>
              <a:rPr lang="en-GB" dirty="0"/>
              <a:t>Multiple instances, single class</a:t>
            </a:r>
            <a:endParaRPr lang="en-GB" dirty="0">
              <a:effectLst/>
            </a:endParaRPr>
          </a:p>
          <a:p>
            <a:r>
              <a:rPr lang="en-GB" dirty="0">
                <a:effectLst/>
              </a:rPr>
              <a:t>8 datasets: d&lt;1..4&gt;&lt;</a:t>
            </a:r>
            <a:r>
              <a:rPr lang="en-GB" dirty="0" err="1">
                <a:effectLst/>
              </a:rPr>
              <a:t>b|t</a:t>
            </a:r>
            <a:r>
              <a:rPr lang="en-GB" dirty="0">
                <a:effectLst/>
              </a:rPr>
              <a:t>&gt;</a:t>
            </a:r>
          </a:p>
          <a:p>
            <a:pPr lvl="1"/>
            <a:r>
              <a:rPr lang="en-GB" dirty="0"/>
              <a:t>d3b: images with 3 object instances on background (b)</a:t>
            </a:r>
          </a:p>
          <a:p>
            <a:pPr lvl="1"/>
            <a:r>
              <a:rPr lang="en-GB" dirty="0">
                <a:effectLst/>
              </a:rPr>
              <a:t>d2t:  images with 2 object instances on transparent (t) background</a:t>
            </a:r>
          </a:p>
          <a:p>
            <a:r>
              <a:rPr lang="en-GB" dirty="0"/>
              <a:t>GT: image-level class, segment mask (object), bounding boxes</a:t>
            </a:r>
            <a:endParaRPr lang="en-GB" dirty="0">
              <a:effectLst/>
            </a:endParaRPr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marL="0" indent="0">
              <a:buNone/>
            </a:pPr>
            <a:endParaRPr lang="en-GB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5813E-D5DD-32C8-1E29-9881BAA43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954" y="620713"/>
            <a:ext cx="3880378" cy="2291075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DF2AD8B6-06D6-5CA4-2D2A-561BF60253F0}"/>
              </a:ext>
            </a:extLst>
          </p:cNvPr>
          <p:cNvSpPr/>
          <p:nvPr/>
        </p:nvSpPr>
        <p:spPr bwMode="auto">
          <a:xfrm>
            <a:off x="5359400" y="2887133"/>
            <a:ext cx="423333" cy="541867"/>
          </a:xfrm>
          <a:prstGeom prst="downArrow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en-BE" sz="1800" b="1" dirty="0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49B78D-E060-2DEB-20B3-EE8055E22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256" y="3785265"/>
            <a:ext cx="2291076" cy="229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70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7E2F02-737B-DA85-68B3-99F87A2AC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872089"/>
            <a:ext cx="7874000" cy="30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>
            <a:normAutofit/>
          </a:bodyPr>
          <a:lstStyle/>
          <a:p>
            <a:r>
              <a:rPr lang="en-BE" dirty="0"/>
              <a:t>CAM-based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7833A1-4A9D-3F1E-3BFD-CBDE1AB14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4106333"/>
            <a:ext cx="10944225" cy="213095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Classifier is trained using image-level class labels</a:t>
            </a:r>
          </a:p>
          <a:p>
            <a:r>
              <a:rPr lang="en-GB" dirty="0"/>
              <a:t>Activation map = weighted </a:t>
            </a:r>
            <a:r>
              <a:rPr lang="en-GB" dirty="0">
                <a:solidFill>
                  <a:srgbClr val="C00000"/>
                </a:solidFill>
              </a:rPr>
              <a:t>(*)</a:t>
            </a:r>
            <a:r>
              <a:rPr lang="en-GB" dirty="0"/>
              <a:t> combination of feature maps</a:t>
            </a:r>
          </a:p>
          <a:p>
            <a:r>
              <a:rPr lang="en-GB" dirty="0"/>
              <a:t>Binary mask = Activation map &gt; threshold 𝛕</a:t>
            </a:r>
          </a:p>
          <a:p>
            <a:r>
              <a:rPr lang="en-GB" dirty="0"/>
              <a:t>Predicted bounding boxes are computed from contours in binary mask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sz="1700" dirty="0">
                <a:solidFill>
                  <a:srgbClr val="C00000"/>
                </a:solidFill>
              </a:rPr>
              <a:t>(*) Weight computation is specific to CAM-based method</a:t>
            </a:r>
          </a:p>
        </p:txBody>
      </p:sp>
    </p:spTree>
    <p:extLst>
      <p:ext uri="{BB962C8B-B14F-4D97-AF65-F5344CB8AC3E}">
        <p14:creationId xmlns:p14="http://schemas.microsoft.com/office/powerpoint/2010/main" val="3977917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dirty="0"/>
              <a:t>Multiple-instance localization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7BDB9A-E222-AEA9-95AF-AD74F128C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933" y="1516380"/>
            <a:ext cx="4452297" cy="445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5846E-2D16-0330-042B-3E4FA6A45888}"/>
              </a:ext>
            </a:extLst>
          </p:cNvPr>
          <p:cNvSpPr txBox="1"/>
          <p:nvPr/>
        </p:nvSpPr>
        <p:spPr>
          <a:xfrm>
            <a:off x="7859157" y="3453674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lang="en-BE" baseline="-250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AB4D7-6D84-23F3-8BF2-AE9FFBE6D48F}"/>
              </a:ext>
            </a:extLst>
          </p:cNvPr>
          <p:cNvSpPr txBox="1"/>
          <p:nvPr/>
        </p:nvSpPr>
        <p:spPr>
          <a:xfrm>
            <a:off x="10165668" y="3595984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lang="en-BE" baseline="-250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87A71-62F8-9BD9-9108-9F16E67C13B0}"/>
              </a:ext>
            </a:extLst>
          </p:cNvPr>
          <p:cNvSpPr txBox="1"/>
          <p:nvPr/>
        </p:nvSpPr>
        <p:spPr>
          <a:xfrm>
            <a:off x="9337002" y="5648900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lang="en-BE" baseline="-250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96AD0-D816-AAB5-73F4-3B4DE0A82D2C}"/>
              </a:ext>
            </a:extLst>
          </p:cNvPr>
          <p:cNvSpPr txBox="1"/>
          <p:nvPr/>
        </p:nvSpPr>
        <p:spPr>
          <a:xfrm>
            <a:off x="7717290" y="2060461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E058DF-307C-7CB4-7559-3F054D55DACC}"/>
              </a:ext>
            </a:extLst>
          </p:cNvPr>
          <p:cNvSpPr txBox="1"/>
          <p:nvPr/>
        </p:nvSpPr>
        <p:spPr>
          <a:xfrm>
            <a:off x="10067105" y="1992969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D8723-DDE3-57E7-2BF3-F976341106DA}"/>
              </a:ext>
            </a:extLst>
          </p:cNvPr>
          <p:cNvSpPr txBox="1"/>
          <p:nvPr/>
        </p:nvSpPr>
        <p:spPr>
          <a:xfrm>
            <a:off x="7948767" y="3814771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7C0335-A1AC-B96E-0657-1DC687B47F1D}"/>
              </a:ext>
            </a:extLst>
          </p:cNvPr>
          <p:cNvSpPr txBox="1"/>
          <p:nvPr/>
        </p:nvSpPr>
        <p:spPr>
          <a:xfrm>
            <a:off x="10067105" y="4460557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36">
                <a:extLst>
                  <a:ext uri="{FF2B5EF4-FFF2-40B4-BE49-F238E27FC236}">
                    <a16:creationId xmlns:a16="http://schemas.microsoft.com/office/drawing/2014/main" id="{51FB0093-DCD8-65FD-D340-77591C566D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3505899"/>
                  </p:ext>
                </p:extLst>
              </p:nvPr>
            </p:nvGraphicFramePr>
            <p:xfrm>
              <a:off x="804334" y="3346612"/>
              <a:ext cx="5212078" cy="255886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635000">
                      <a:extLst>
                        <a:ext uri="{9D8B030D-6E8A-4147-A177-3AD203B41FA5}">
                          <a16:colId xmlns:a16="http://schemas.microsoft.com/office/drawing/2014/main" val="778460560"/>
                        </a:ext>
                      </a:extLst>
                    </a:gridCol>
                    <a:gridCol w="1278467">
                      <a:extLst>
                        <a:ext uri="{9D8B030D-6E8A-4147-A177-3AD203B41FA5}">
                          <a16:colId xmlns:a16="http://schemas.microsoft.com/office/drawing/2014/main" val="3358699229"/>
                        </a:ext>
                      </a:extLst>
                    </a:gridCol>
                    <a:gridCol w="3298611">
                      <a:extLst>
                        <a:ext uri="{9D8B030D-6E8A-4147-A177-3AD203B41FA5}">
                          <a16:colId xmlns:a16="http://schemas.microsoft.com/office/drawing/2014/main" val="3697534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CM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dirty="0"/>
                            <a:t>Equation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6281642"/>
                      </a:ext>
                    </a:extLst>
                  </a:tr>
                  <a:tr h="332813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TP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𝐼𝑜𝑈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𝑏𝑜𝑥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2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𝑋</m:t>
                                                            </m:r>
                                                          </m:e>
                                                          <m:sup>
                                                            <m:d>
                                                              <m:dPr>
                                                                <m:ctrlPr>
                                                                  <a:rPr lang="en-US" sz="2400" i="1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dPr>
                                                              <m:e>
                                                                <m:r>
                                                                  <a:rPr lang="en-US" sz="2400" b="0" i="1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𝑛</m:t>
                                                                </m:r>
                                                              </m:e>
                                                            </m:d>
                                                          </m:sup>
                                                        </m:sSup>
                                                      </m:e>
                                                    </m:d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z="2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𝐵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≥</m:t>
                                            </m:r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2369866"/>
                      </a:ext>
                    </a:extLst>
                  </a:tr>
                  <a:tr h="332813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  P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P: #PR boxes in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9094737"/>
                      </a:ext>
                    </a:extLst>
                  </a:tr>
                  <a:tr h="332813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  G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G: #GT boxes in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2477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36">
                <a:extLst>
                  <a:ext uri="{FF2B5EF4-FFF2-40B4-BE49-F238E27FC236}">
                    <a16:creationId xmlns:a16="http://schemas.microsoft.com/office/drawing/2014/main" id="{51FB0093-DCD8-65FD-D340-77591C566D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3505899"/>
                  </p:ext>
                </p:extLst>
              </p:nvPr>
            </p:nvGraphicFramePr>
            <p:xfrm>
              <a:off x="804334" y="3346612"/>
              <a:ext cx="5212078" cy="255886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635000">
                      <a:extLst>
                        <a:ext uri="{9D8B030D-6E8A-4147-A177-3AD203B41FA5}">
                          <a16:colId xmlns:a16="http://schemas.microsoft.com/office/drawing/2014/main" val="778460560"/>
                        </a:ext>
                      </a:extLst>
                    </a:gridCol>
                    <a:gridCol w="1278467">
                      <a:extLst>
                        <a:ext uri="{9D8B030D-6E8A-4147-A177-3AD203B41FA5}">
                          <a16:colId xmlns:a16="http://schemas.microsoft.com/office/drawing/2014/main" val="3358699229"/>
                        </a:ext>
                      </a:extLst>
                    </a:gridCol>
                    <a:gridCol w="3298611">
                      <a:extLst>
                        <a:ext uri="{9D8B030D-6E8A-4147-A177-3AD203B41FA5}">
                          <a16:colId xmlns:a16="http://schemas.microsoft.com/office/drawing/2014/main" val="36975349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CM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dirty="0"/>
                            <a:t>Equation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6281642"/>
                      </a:ext>
                    </a:extLst>
                  </a:tr>
                  <a:tr h="118726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TP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4127" t="-95745" r="-554" b="-14893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236986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  P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P: #PR boxes in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90947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  G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G: #GT boxes in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24777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2FB7AC1-6216-C2BE-36A5-FC7A9FBD27C2}"/>
              </a:ext>
            </a:extLst>
          </p:cNvPr>
          <p:cNvSpPr txBox="1"/>
          <p:nvPr/>
        </p:nvSpPr>
        <p:spPr>
          <a:xfrm>
            <a:off x="804334" y="1412507"/>
            <a:ext cx="5212078" cy="15303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Problem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No existing 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multiple-instance localization metrics</a:t>
            </a:r>
          </a:p>
          <a:p>
            <a:pPr algn="l"/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827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/>
          <a:lstStyle/>
          <a:p>
            <a:r>
              <a:rPr lang="en-BE" dirty="0"/>
              <a:t>Metrics – MaxBoxAccV3 (derived from Choe et al.)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338" y="6233788"/>
            <a:ext cx="2644775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C6F376-F31F-9122-B10F-93B5A7BF6B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</a:t>
            </a:r>
            <a:r>
              <a:rPr lang="en-BE" dirty="0"/>
              <a:t>ecall: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Precision: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Optimal threshold: 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2321331" y="4257046"/>
                <a:ext cx="8531423" cy="1100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𝐵𝑜𝑥𝐴𝑐𝑐𝑉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331" y="4257046"/>
                <a:ext cx="8531423" cy="1100666"/>
              </a:xfrm>
              <a:prstGeom prst="rect">
                <a:avLst/>
              </a:prstGeom>
              <a:blipFill>
                <a:blip r:embed="rId3"/>
                <a:stretch>
                  <a:fillRect t="-114943" b="-15747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357329-FF3A-F1CD-AD5A-790E68F8259B}"/>
                  </a:ext>
                </a:extLst>
              </p:cNvPr>
              <p:cNvSpPr txBox="1"/>
              <p:nvPr/>
            </p:nvSpPr>
            <p:spPr>
              <a:xfrm>
                <a:off x="2458243" y="1206381"/>
                <a:ext cx="7275513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𝐵𝑜𝑥𝐴𝑐𝑐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box>
                      <m:box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  <m:e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𝑏𝑜𝑥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357329-FF3A-F1CD-AD5A-790E68F82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243" y="1206381"/>
                <a:ext cx="7275513" cy="1125427"/>
              </a:xfrm>
              <a:prstGeom prst="rect">
                <a:avLst/>
              </a:prstGeom>
              <a:blipFill>
                <a:blip r:embed="rId4"/>
                <a:stretch>
                  <a:fillRect t="-24719" b="-5056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05B91B-3ACC-2D2F-5A94-0A570A1E0E3A}"/>
                  </a:ext>
                </a:extLst>
              </p:cNvPr>
              <p:cNvSpPr txBox="1"/>
              <p:nvPr/>
            </p:nvSpPr>
            <p:spPr>
              <a:xfrm>
                <a:off x="1339246" y="5282245"/>
                <a:ext cx="10228866" cy="1100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𝐵𝑜𝑥𝐴𝑐𝑐𝑃𝑟𝑒𝑐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05B91B-3ACC-2D2F-5A94-0A570A1E0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246" y="5282245"/>
                <a:ext cx="10228866" cy="1100666"/>
              </a:xfrm>
              <a:prstGeom prst="rect">
                <a:avLst/>
              </a:prstGeom>
              <a:blipFill>
                <a:blip r:embed="rId5"/>
                <a:stretch>
                  <a:fillRect t="-114943" b="-15632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ED5AAA-AED6-0E74-DAB4-B5F15BDD7B47}"/>
                  </a:ext>
                </a:extLst>
              </p:cNvPr>
              <p:cNvSpPr txBox="1"/>
              <p:nvPr/>
            </p:nvSpPr>
            <p:spPr>
              <a:xfrm>
                <a:off x="2458243" y="2233095"/>
                <a:ext cx="9024665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𝐵𝑜𝑥𝐴𝑐𝑐𝑃𝑟𝑒𝑐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box>
                      <m:box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  <m:e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𝑏𝑜𝑥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ED5AAA-AED6-0E74-DAB4-B5F15BDD7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243" y="2233095"/>
                <a:ext cx="9024665" cy="1125427"/>
              </a:xfrm>
              <a:prstGeom prst="rect">
                <a:avLst/>
              </a:prstGeom>
              <a:blipFill>
                <a:blip r:embed="rId6"/>
                <a:stretch>
                  <a:fillRect t="-23333" b="-5000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408F07-60D5-3382-FF3E-F7FDFCF45911}"/>
                  </a:ext>
                </a:extLst>
              </p:cNvPr>
              <p:cNvSpPr txBox="1"/>
              <p:nvPr/>
            </p:nvSpPr>
            <p:spPr>
              <a:xfrm>
                <a:off x="3457904" y="3208477"/>
                <a:ext cx="4811517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box>
                        <m:box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≔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𝐵𝑜𝑥𝐴𝑐𝑐𝑉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box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408F07-60D5-3382-FF3E-F7FDFCF45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904" y="3208477"/>
                <a:ext cx="4811517" cy="11254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Process 32">
            <a:extLst>
              <a:ext uri="{FF2B5EF4-FFF2-40B4-BE49-F238E27FC236}">
                <a16:creationId xmlns:a16="http://schemas.microsoft.com/office/drawing/2014/main" id="{C2CF0FA4-2921-8DEC-01E6-0A2B7202990A}"/>
              </a:ext>
            </a:extLst>
          </p:cNvPr>
          <p:cNvSpPr/>
          <p:nvPr/>
        </p:nvSpPr>
        <p:spPr bwMode="auto">
          <a:xfrm>
            <a:off x="1481959" y="4298320"/>
            <a:ext cx="9690538" cy="2167501"/>
          </a:xfrm>
          <a:prstGeom prst="flowChartProcess">
            <a:avLst/>
          </a:prstGeom>
          <a:solidFill>
            <a:srgbClr val="D6E9FF">
              <a:alpha val="23137"/>
            </a:srgbClr>
          </a:solidFill>
          <a:ln>
            <a:solidFill>
              <a:srgbClr val="0070C0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en-BE" sz="1800" b="1" dirty="0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Pixel Average Precision (PxAP)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98" y="3252744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7E5AE1-11C2-FDAB-5D54-0E0488D082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PxAP already used in </a:t>
            </a:r>
            <a:r>
              <a:rPr lang="en-GB" sz="2000" dirty="0">
                <a:effectLst/>
                <a:latin typeface="Helvetica" pitchFamily="2" charset="0"/>
              </a:rPr>
              <a:t>[Choe et al., 2020b]</a:t>
            </a:r>
            <a:r>
              <a:rPr lang="en-BE" dirty="0"/>
              <a:t> </a:t>
            </a:r>
          </a:p>
          <a:p>
            <a:r>
              <a:rPr lang="en-BE" dirty="0"/>
              <a:t>Applies to multi-instance localization</a:t>
            </a:r>
          </a:p>
          <a:p>
            <a:r>
              <a:rPr lang="en-BE" dirty="0"/>
              <a:t>Only usable when GT segmentation masks available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/>
              <p:nvPr/>
            </p:nvSpPr>
            <p:spPr>
              <a:xfrm>
                <a:off x="623887" y="5064318"/>
                <a:ext cx="7167214" cy="775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𝑃𝑥𝐴𝑃</m:t>
                      </m:r>
                      <m:r>
                        <a:rPr lang="nl-BE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box>
                        <m:boxPr>
                          <m:ctrlPr>
                            <a:rPr lang="en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∶=</m:t>
                          </m:r>
                        </m:e>
                      </m:box>
                      <m:r>
                        <a:rPr lang="nl-BE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𝑃𝑥𝑃𝑟𝑒𝑐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d>
                        <m:dPr>
                          <m:ctrlPr>
                            <a:rPr lang="en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BE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" y="5064318"/>
                <a:ext cx="7167214" cy="775084"/>
              </a:xfrm>
              <a:prstGeom prst="rect">
                <a:avLst/>
              </a:prstGeom>
              <a:blipFill>
                <a:blip r:embed="rId4"/>
                <a:stretch>
                  <a:fillRect t="-175806" b="-24677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8785BE-69A0-594B-1919-99688CF5837A}"/>
                  </a:ext>
                </a:extLst>
              </p:cNvPr>
              <p:cNvSpPr txBox="1"/>
              <p:nvPr/>
            </p:nvSpPr>
            <p:spPr>
              <a:xfrm>
                <a:off x="458243" y="3735623"/>
                <a:ext cx="3840000" cy="957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𝑃𝑥𝑃𝑟𝑒𝑐</m:t>
                      </m:r>
                      <m:d>
                        <m:dPr>
                          <m:ctrlPr>
                            <a:rPr lang="en-BE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</m:d>
                      <m:box>
                        <m:box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≥</m:t>
                                  </m:r>
                                  <m: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∩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≥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B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8785BE-69A0-594B-1919-99688CF58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43" y="3735623"/>
                <a:ext cx="3840000" cy="957121"/>
              </a:xfrm>
              <a:prstGeom prst="rect">
                <a:avLst/>
              </a:prstGeom>
              <a:blipFill>
                <a:blip r:embed="rId5"/>
                <a:stretch>
                  <a:fillRect t="-92105" r="-11551" b="-868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B14F4-F5D1-0BCF-C3E6-B586FCD80082}"/>
                  </a:ext>
                </a:extLst>
              </p:cNvPr>
              <p:cNvSpPr txBox="1"/>
              <p:nvPr/>
            </p:nvSpPr>
            <p:spPr>
              <a:xfrm>
                <a:off x="4219403" y="3735623"/>
                <a:ext cx="3571698" cy="957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𝑅</m:t>
                      </m:r>
                      <m:r>
                        <a:rPr lang="nl-B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𝑒𝑐</m:t>
                      </m:r>
                      <m:d>
                        <m:dPr>
                          <m:ctrlPr>
                            <a:rPr lang="en-BE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</m:d>
                      <m:box>
                        <m:box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≥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∩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B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B14F4-F5D1-0BCF-C3E6-B586FCD8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403" y="3735623"/>
                <a:ext cx="3571698" cy="957121"/>
              </a:xfrm>
              <a:prstGeom prst="rect">
                <a:avLst/>
              </a:prstGeom>
              <a:blipFill>
                <a:blip r:embed="rId6"/>
                <a:stretch>
                  <a:fillRect t="-92105" r="-14894" b="-868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improvement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Problem</a:t>
            </a:r>
          </a:p>
          <a:p>
            <a:r>
              <a:rPr lang="en-GB" dirty="0"/>
              <a:t>WSOL task is trained for classification</a:t>
            </a:r>
          </a:p>
          <a:p>
            <a:r>
              <a:rPr lang="en-GB" dirty="0"/>
              <a:t>Network activates on most discriminative features related to target </a:t>
            </a:r>
          </a:p>
          <a:p>
            <a:r>
              <a:rPr lang="en-GB" dirty="0"/>
              <a:t>Not required to activate equally strong on all object instances</a:t>
            </a:r>
          </a:p>
          <a:p>
            <a:r>
              <a:rPr lang="en-GB" dirty="0"/>
              <a:t>Localization of some object instances may be missed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Solution – Iterative localization</a:t>
            </a:r>
          </a:p>
          <a:p>
            <a:r>
              <a:rPr lang="en-GB" dirty="0"/>
              <a:t>Localize object instances in image using CAM-based method</a:t>
            </a:r>
          </a:p>
          <a:p>
            <a:r>
              <a:rPr lang="en-GB" dirty="0"/>
              <a:t>Mask image with localized object instances</a:t>
            </a:r>
          </a:p>
          <a:p>
            <a:r>
              <a:rPr lang="en-GB" dirty="0"/>
              <a:t>Retry until stop criterion is met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9207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56382FA-7CC5-E2EA-3B2F-8A6726E73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4045905"/>
            <a:ext cx="2199104" cy="219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A5CDA82B-D7F0-69E1-3792-4A29894CF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477" y="4039411"/>
            <a:ext cx="2199103" cy="219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9CB5B6D7-B11C-48AE-1632-3EE4103E5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524" y="4045905"/>
            <a:ext cx="2199104" cy="219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0240E8-230B-C4BB-2AD8-434D40AE39A5}"/>
              </a:ext>
            </a:extLst>
          </p:cNvPr>
          <p:cNvSpPr txBox="1"/>
          <p:nvPr/>
        </p:nvSpPr>
        <p:spPr>
          <a:xfrm>
            <a:off x="608845" y="4813517"/>
            <a:ext cx="2695510" cy="6638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core map based</a:t>
            </a: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C4B23325-07DD-BE50-E53B-0E79B5272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524" y="1514180"/>
            <a:ext cx="2199104" cy="219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1E5032D-F926-C687-FFEB-353451590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514180"/>
            <a:ext cx="2199104" cy="219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A295FE0-88FF-62C9-EB47-112A594E6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477" y="1514180"/>
            <a:ext cx="2199104" cy="219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9710EE-D0F1-3B8E-03D6-C68581C9EF3C}"/>
              </a:ext>
            </a:extLst>
          </p:cNvPr>
          <p:cNvSpPr txBox="1"/>
          <p:nvPr/>
        </p:nvSpPr>
        <p:spPr>
          <a:xfrm>
            <a:off x="608845" y="2394019"/>
            <a:ext cx="2695510" cy="6638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Oracle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based</a:t>
            </a:r>
          </a:p>
        </p:txBody>
      </p:sp>
    </p:spTree>
    <p:extLst>
      <p:ext uri="{BB962C8B-B14F-4D97-AF65-F5344CB8AC3E}">
        <p14:creationId xmlns:p14="http://schemas.microsoft.com/office/powerpoint/2010/main" val="2420918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992-B29F-AE86-79BD-6E323975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Synthetic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BFF0F-B90A-6E41-A208-7F3D19B52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pic>
        <p:nvPicPr>
          <p:cNvPr id="10" name="Picture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A44C5E0B-2650-81E8-9146-22D8DA292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51" y="1238490"/>
            <a:ext cx="5949093" cy="2579695"/>
          </a:xfrm>
          <a:prstGeom prst="rect">
            <a:avLst/>
          </a:prstGeom>
        </p:spPr>
      </p:pic>
      <p:pic>
        <p:nvPicPr>
          <p:cNvPr id="12" name="Picture 11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A005A07-FC15-A619-8551-7AE96622C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198" y="3842539"/>
            <a:ext cx="5856496" cy="26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01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Synthetic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46C684-5FB8-550E-B8F3-156DC0841F82}"/>
              </a:ext>
            </a:extLst>
          </p:cNvPr>
          <p:cNvGrpSpPr/>
          <p:nvPr/>
        </p:nvGrpSpPr>
        <p:grpSpPr>
          <a:xfrm>
            <a:off x="738516" y="1436072"/>
            <a:ext cx="10714968" cy="4558329"/>
            <a:chOff x="780018" y="1482372"/>
            <a:chExt cx="10714968" cy="45583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D118-927B-8B8F-2628-7EB8587ED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018" y="1482372"/>
              <a:ext cx="10714968" cy="216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2ED299-412C-897C-976C-C58615070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018" y="3880701"/>
              <a:ext cx="10714968" cy="21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701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4499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992-B29F-AE86-79BD-6E323975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BFF0F-B90A-6E41-A208-7F3D19B52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AD314235-14F8-2FD3-DFA4-B1CE9D2F2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68856"/>
            <a:ext cx="7772400" cy="39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46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3D7F7-008C-4858-84D9-C35C473D8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4" y="1338874"/>
            <a:ext cx="11245851" cy="489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89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992-B29F-AE86-79BD-6E323975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BFF0F-B90A-6E41-A208-7F3D19B52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16294-68B1-856C-A175-C74CB9394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44" y="1631566"/>
            <a:ext cx="5227052" cy="3920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18A9D9-CEAD-A0E8-9A8F-6409B767A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497" y="1631567"/>
            <a:ext cx="5227052" cy="3920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6547C9-8B1E-0E32-DB3E-05C68C8DD701}"/>
              </a:ext>
            </a:extLst>
          </p:cNvPr>
          <p:cNvSpPr txBox="1"/>
          <p:nvPr/>
        </p:nvSpPr>
        <p:spPr>
          <a:xfrm>
            <a:off x="1147864" y="1663276"/>
            <a:ext cx="4007796" cy="3696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CAM - MaxBoxAccV3 recall: 36.58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23D95-0E09-2705-40E2-123FCCEF1B71}"/>
              </a:ext>
            </a:extLst>
          </p:cNvPr>
          <p:cNvSpPr txBox="1"/>
          <p:nvPr/>
        </p:nvSpPr>
        <p:spPr>
          <a:xfrm>
            <a:off x="6549270" y="1663276"/>
            <a:ext cx="4007796" cy="3696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CAM - MaxBoxAccV3 precision: 30.55</a:t>
            </a:r>
          </a:p>
        </p:txBody>
      </p:sp>
    </p:spTree>
    <p:extLst>
      <p:ext uri="{BB962C8B-B14F-4D97-AF65-F5344CB8AC3E}">
        <p14:creationId xmlns:p14="http://schemas.microsoft.com/office/powerpoint/2010/main" val="3455398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BBF2-CEDA-85B7-EE66-DDB5C7DC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5860"/>
            <a:ext cx="10944226" cy="791794"/>
          </a:xfrm>
        </p:spPr>
        <p:txBody>
          <a:bodyPr/>
          <a:lstStyle/>
          <a:p>
            <a:r>
              <a:rPr lang="en-BE" dirty="0"/>
              <a:t>Iterative localization: ResNet-50 – Synthetic d4b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2A76F-50E2-3BD0-98EC-243CD0187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4A5C1-2C87-82F1-2FE5-DC7128C2F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526" y="785307"/>
            <a:ext cx="6698948" cy="60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50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ResNet-50 - Synthetic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E7D85-E38E-0A75-FC4A-9E8D2FC3A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TODO &lt;images + mask for 3 iterations&gt; for oracle and score map based.</a:t>
            </a:r>
          </a:p>
        </p:txBody>
      </p:sp>
    </p:spTree>
    <p:extLst>
      <p:ext uri="{BB962C8B-B14F-4D97-AF65-F5344CB8AC3E}">
        <p14:creationId xmlns:p14="http://schemas.microsoft.com/office/powerpoint/2010/main" val="3299595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BBF2-CEDA-85B7-EE66-DDB5C7DC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5860"/>
            <a:ext cx="10944226" cy="791794"/>
          </a:xfrm>
        </p:spPr>
        <p:txBody>
          <a:bodyPr/>
          <a:lstStyle/>
          <a:p>
            <a:r>
              <a:rPr lang="en-BE" dirty="0"/>
              <a:t>Iterative 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2A76F-50E2-3BD0-98EC-243CD0187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185B2-AA37-AAFB-7DCD-8E59CC7F5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951" y="825689"/>
            <a:ext cx="8149814" cy="56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35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–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26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B8A52-E09D-ECF0-0BFF-84460162E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77" y="1301677"/>
            <a:ext cx="10694045" cy="465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04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73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9DA0-55A4-F216-B6EC-8215FFE1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38E2E8-C98C-E4C4-7277-C8DE720238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0CE2B-969F-4BB8-1544-66DBEAC5C9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93981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C842-F5E1-F9E1-B2A1-A2CDA95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1622-4661-AA27-5517-F3DEFD870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454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E48EC-75F4-3AF3-F66D-7EAEC265B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0D90F7-8AE7-6262-962E-25A5E21924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BE" dirty="0"/>
              <a:t>Observations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452FE4-99F2-D845-71DA-A54DC5E5B97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</a:t>
            </a:r>
            <a:r>
              <a:rPr lang="en-GB" dirty="0" err="1"/>
              <a:t>MinMaxCAM</a:t>
            </a:r>
            <a:r>
              <a:rPr lang="en-GB" dirty="0"/>
              <a:t> for VGG16-GAP SYNTHETIC</a:t>
            </a:r>
          </a:p>
          <a:p>
            <a:r>
              <a:rPr lang="en-GB" dirty="0"/>
              <a:t>Best localization after few training epochs</a:t>
            </a:r>
          </a:p>
          <a:p>
            <a:r>
              <a:rPr lang="en-GB" dirty="0"/>
              <a:t>Further classification training hurts localization</a:t>
            </a:r>
          </a:p>
          <a:p>
            <a:pPr lvl="1"/>
            <a:r>
              <a:rPr lang="en-GB" dirty="0"/>
              <a:t>Focus on most discriminative parts</a:t>
            </a:r>
          </a:p>
          <a:p>
            <a:r>
              <a:rPr lang="en-GB" dirty="0"/>
              <a:t>In line with Choe et al, 2020b findings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B45A9-0DB2-122F-4B02-9158834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46277-13DE-920E-ADF7-16C90AA6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579473"/>
            <a:ext cx="5041570" cy="40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46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6CA26E-8ED8-3EB1-B6C3-A66E0B50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3998476"/>
            <a:ext cx="3155237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20CE34-3158-0AC1-3EF3-39F01326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53" y="1264683"/>
            <a:ext cx="3167803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CE8DF-8942-26F5-71FD-A61A2CB42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21" y="1344457"/>
            <a:ext cx="3167798" cy="25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 fontScale="90000"/>
          </a:bodyPr>
          <a:lstStyle/>
          <a:p>
            <a:r>
              <a:rPr lang="en-BE" dirty="0"/>
              <a:t>Box Accuracy at varying CAM thresholds (IOU 50)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32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D7182-955C-EE82-B610-8E2D9068B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21" y="3998476"/>
            <a:ext cx="319015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93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en-BE" dirty="0"/>
              <a:t>Precision-Recall at varying CAM thresholds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33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FCA3-6B3C-2A5C-A44C-C1BFB742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1344457"/>
            <a:ext cx="3140308" cy="25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803CD-9A94-7926-86E2-47AC2177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43" y="1344457"/>
            <a:ext cx="314030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8429B-292D-07C0-A975-797B43C8E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819" y="3998476"/>
            <a:ext cx="3140308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A4919-CB53-36DD-26BE-89332E0C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143" y="3998476"/>
            <a:ext cx="314030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E39-7C86-F3D3-3EBE-27101EC2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1 instance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ECFE1-10E4-65EC-ABF6-4C99372884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4FB0DE-FB0F-68FA-4452-EAF71F19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6BFE92-E051-0DFE-6CB6-C5C6192D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919468-4883-4FB3-8E53-093538BCF56E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(test119)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F824F42-1E80-3575-EE72-1419242F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7F6A799-CFD8-F73F-ACBB-1990600A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B8151-AE03-D647-2048-4694F28307C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1EA2E90-8B4D-E5BF-25C9-F2FD1F74A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2FE1BC1-C1D1-0165-AECC-95CDD85B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1B159-42D8-3C1E-995B-EF38F064E5C7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81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2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35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D43996-0234-C4CF-68A8-528AC7B4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286C48-C663-A7FC-2E56-3079BF5EE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C386B95-0615-B4EC-16CD-DD8C408F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40B4B88-10A4-3F58-A03E-75939B2C4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9DCB5E1-2D30-E947-964D-DFB8AF61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083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4B4F9B-5B53-05B0-A3B7-55FA6D0DE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82043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810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3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62913BB-7B15-B65E-CBB9-11DC9F07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BFC1664-B312-C057-CBDD-AC880212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792198D-FB40-2D80-36B0-81CC9A76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4CFDD6C-D2A0-27F1-0F33-932D5E4C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2EA643F-12A4-F6AA-E348-78434B121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3931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28F16AFA-B81F-3359-75E7-FDFF0D3A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628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4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37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25EA00-9AEF-3A56-DF19-2A2A7519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E947D9-28F5-C5E3-A746-D630A94E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FB55A3-AEF5-1657-BF44-7BDC30941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CC86964-5005-1506-38E8-1D7BFF538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9AA20C1-76D0-60C0-7657-1CD3DFD00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F28C674-A34F-0978-801F-5DFAEFD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52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Multiple-instance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ECB3D8-8F41-19EC-FDFB-F8C2E4D92C08}"/>
              </a:ext>
            </a:extLst>
          </p:cNvPr>
          <p:cNvGrpSpPr/>
          <p:nvPr/>
        </p:nvGrpSpPr>
        <p:grpSpPr>
          <a:xfrm>
            <a:off x="2043628" y="1613898"/>
            <a:ext cx="8104745" cy="4503828"/>
            <a:chOff x="2043628" y="1613898"/>
            <a:chExt cx="8104745" cy="450382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CE6E37-4B32-A7DD-FC84-E1775E174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3628" y="1613898"/>
              <a:ext cx="8104745" cy="3419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EA5B147-62C0-13BC-F800-780B4E80F710}"/>
                </a:ext>
              </a:extLst>
            </p:cNvPr>
            <p:cNvGrpSpPr/>
            <p:nvPr/>
          </p:nvGrpSpPr>
          <p:grpSpPr>
            <a:xfrm>
              <a:off x="4003157" y="3981590"/>
              <a:ext cx="2583719" cy="2136136"/>
              <a:chOff x="4003157" y="3981590"/>
              <a:chExt cx="2583719" cy="213613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275B2B-21BA-1C54-0617-39B0183E4CCC}"/>
                  </a:ext>
                </a:extLst>
              </p:cNvPr>
              <p:cNvSpPr txBox="1"/>
              <p:nvPr/>
            </p:nvSpPr>
            <p:spPr>
              <a:xfrm>
                <a:off x="4003157" y="5841677"/>
                <a:ext cx="2583707" cy="276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solidFill>
                      <a:srgbClr val="C00000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rPr>
                  <a:t>Multiple-instance WSOL</a:t>
                </a:r>
                <a:endParaRPr lang="en-BE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1D1D6E3-BA2B-975F-FDC1-C32BF7CC6062}"/>
                  </a:ext>
                </a:extLst>
              </p:cNvPr>
              <p:cNvGrpSpPr/>
              <p:nvPr/>
            </p:nvGrpSpPr>
            <p:grpSpPr>
              <a:xfrm>
                <a:off x="4003158" y="3981590"/>
                <a:ext cx="2583718" cy="1856226"/>
                <a:chOff x="4003158" y="3981590"/>
                <a:chExt cx="2583718" cy="1856226"/>
              </a:xfrm>
            </p:grpSpPr>
            <p:sp>
              <p:nvSpPr>
                <p:cNvPr id="19" name="Right Brace 18">
                  <a:extLst>
                    <a:ext uri="{FF2B5EF4-FFF2-40B4-BE49-F238E27FC236}">
                      <a16:creationId xmlns:a16="http://schemas.microsoft.com/office/drawing/2014/main" id="{3AC5E5B3-79E6-A5A0-F24C-21A0B882076E}"/>
                    </a:ext>
                  </a:extLst>
                </p:cNvPr>
                <p:cNvSpPr/>
                <p:nvPr/>
              </p:nvSpPr>
              <p:spPr>
                <a:xfrm rot="5400000" flipV="1">
                  <a:off x="5217295" y="4468235"/>
                  <a:ext cx="155448" cy="2583714"/>
                </a:xfrm>
                <a:prstGeom prst="rightBrace">
                  <a:avLst/>
                </a:prstGeom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95CEF720-C09A-6712-E246-E6C475D23936}"/>
                    </a:ext>
                  </a:extLst>
                </p:cNvPr>
                <p:cNvCxnSpPr/>
                <p:nvPr/>
              </p:nvCxnSpPr>
              <p:spPr>
                <a:xfrm>
                  <a:off x="6586873" y="3981590"/>
                  <a:ext cx="0" cy="1658679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0D587F43-2D13-4F42-7E6B-717FECE0B0B5}"/>
                    </a:ext>
                  </a:extLst>
                </p:cNvPr>
                <p:cNvCxnSpPr/>
                <p:nvPr/>
              </p:nvCxnSpPr>
              <p:spPr>
                <a:xfrm>
                  <a:off x="4003158" y="3981590"/>
                  <a:ext cx="0" cy="1658679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380170A-39D2-20C6-0874-6679B02B36C8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635432"/>
              <a:chOff x="4003157" y="3981590"/>
              <a:chExt cx="1887276" cy="16354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3CD1B7-BFCE-67FF-B68B-F0DAFE307A2E}"/>
                  </a:ext>
                </a:extLst>
              </p:cNvPr>
              <p:cNvSpPr txBox="1"/>
              <p:nvPr/>
            </p:nvSpPr>
            <p:spPr>
              <a:xfrm>
                <a:off x="4519198" y="5340973"/>
                <a:ext cx="855194" cy="276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solidFill>
                      <a:srgbClr val="002E65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rPr>
                  <a:t>WSOL</a:t>
                </a:r>
                <a:endParaRPr lang="en-BE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89D0DB1-3FB6-A112-55F7-1AF164F1F213}"/>
                  </a:ext>
                </a:extLst>
              </p:cNvPr>
              <p:cNvGrpSpPr/>
              <p:nvPr/>
            </p:nvGrpSpPr>
            <p:grpSpPr>
              <a:xfrm>
                <a:off x="4003157" y="3981590"/>
                <a:ext cx="1887276" cy="1345847"/>
                <a:chOff x="4003157" y="3981590"/>
                <a:chExt cx="1887276" cy="1345847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F4AD049-3104-3516-7F08-52E741D5B378}"/>
                    </a:ext>
                  </a:extLst>
                </p:cNvPr>
                <p:cNvCxnSpPr/>
                <p:nvPr/>
              </p:nvCxnSpPr>
              <p:spPr>
                <a:xfrm>
                  <a:off x="5890433" y="3981590"/>
                  <a:ext cx="0" cy="1148619"/>
                </a:xfrm>
                <a:prstGeom prst="line">
                  <a:avLst/>
                </a:prstGeom>
                <a:ln>
                  <a:solidFill>
                    <a:srgbClr val="002E65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23CC6DB-C203-0929-01AA-5EA1FBD92ABB}"/>
                    </a:ext>
                  </a:extLst>
                </p:cNvPr>
                <p:cNvCxnSpPr/>
                <p:nvPr/>
              </p:nvCxnSpPr>
              <p:spPr>
                <a:xfrm>
                  <a:off x="4003158" y="3981590"/>
                  <a:ext cx="0" cy="1148619"/>
                </a:xfrm>
                <a:prstGeom prst="line">
                  <a:avLst/>
                </a:prstGeom>
                <a:ln>
                  <a:solidFill>
                    <a:srgbClr val="002E65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ight Brace 14">
                  <a:extLst>
                    <a:ext uri="{FF2B5EF4-FFF2-40B4-BE49-F238E27FC236}">
                      <a16:creationId xmlns:a16="http://schemas.microsoft.com/office/drawing/2014/main" id="{E0AEE349-933F-B2D6-8FBA-13FC3A59518D}"/>
                    </a:ext>
                  </a:extLst>
                </p:cNvPr>
                <p:cNvSpPr/>
                <p:nvPr/>
              </p:nvSpPr>
              <p:spPr>
                <a:xfrm rot="5400000" flipV="1">
                  <a:off x="4869071" y="4306075"/>
                  <a:ext cx="155448" cy="1887275"/>
                </a:xfrm>
                <a:prstGeom prst="rightBrace">
                  <a:avLst/>
                </a:prstGeom>
                <a:ln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95917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WSOL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CAM-based WSOL methods</a:t>
            </a:r>
          </a:p>
          <a:p>
            <a:r>
              <a:rPr lang="en-GB" dirty="0"/>
              <a:t>Class Activation Mapping (CAM)</a:t>
            </a:r>
          </a:p>
          <a:p>
            <a:pPr lvl="1"/>
            <a:r>
              <a:rPr lang="en-GB" dirty="0"/>
              <a:t>Localization using discriminative features</a:t>
            </a:r>
          </a:p>
          <a:p>
            <a:pPr lvl="1"/>
            <a:r>
              <a:rPr lang="en-GB" dirty="0"/>
              <a:t>Partial object coverage</a:t>
            </a:r>
          </a:p>
          <a:p>
            <a:r>
              <a:rPr lang="en-GB" dirty="0"/>
              <a:t>CAM-based techniques</a:t>
            </a:r>
          </a:p>
          <a:p>
            <a:pPr lvl="1"/>
            <a:r>
              <a:rPr lang="en-GB" dirty="0"/>
              <a:t>Grad-CAM, Grad-CAM++, Score-CAM, </a:t>
            </a:r>
            <a:r>
              <a:rPr lang="en-GB" dirty="0" err="1"/>
              <a:t>MinMaxCAM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Problem</a:t>
            </a:r>
          </a:p>
          <a:p>
            <a:r>
              <a:rPr lang="en-BE" sz="2800" dirty="0"/>
              <a:t>Assumption of single image-level class</a:t>
            </a:r>
          </a:p>
          <a:p>
            <a:r>
              <a:rPr lang="en-BE" sz="2800" dirty="0"/>
              <a:t>Multiple-instance localization hasn’t been tested in prior-art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54625-A4C5-4FB3-3D9B-E9621C64C9EA}"/>
              </a:ext>
            </a:extLst>
          </p:cNvPr>
          <p:cNvGrpSpPr/>
          <p:nvPr/>
        </p:nvGrpSpPr>
        <p:grpSpPr>
          <a:xfrm>
            <a:off x="9060996" y="620713"/>
            <a:ext cx="2507116" cy="3435730"/>
            <a:chOff x="8992244" y="2204936"/>
            <a:chExt cx="2507116" cy="3435730"/>
          </a:xfrm>
        </p:grpSpPr>
        <p:pic>
          <p:nvPicPr>
            <p:cNvPr id="12" name="Picture 2" descr="Class Activation Maps – Johannes S. Fischer">
              <a:extLst>
                <a:ext uri="{FF2B5EF4-FFF2-40B4-BE49-F238E27FC236}">
                  <a16:creationId xmlns:a16="http://schemas.microsoft.com/office/drawing/2014/main" id="{6E7023AF-E34E-D111-CB20-C393DE47C3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992244" y="3978719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Class Activation Maps – Johannes S. Fischer">
              <a:extLst>
                <a:ext uri="{FF2B5EF4-FFF2-40B4-BE49-F238E27FC236}">
                  <a16:creationId xmlns:a16="http://schemas.microsoft.com/office/drawing/2014/main" id="{A18138AB-21C3-FC01-AF8D-A518AFD09E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992245" y="2204936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52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 anchorCtr="1">
            <a:normAutofit/>
          </a:bodyPr>
          <a:lstStyle/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Can we use </a:t>
            </a:r>
            <a:r>
              <a:rPr lang="en-GB" i="1" u="sng" dirty="0">
                <a:effectLst/>
                <a:latin typeface="Helvetica" pitchFamily="2" charset="0"/>
              </a:rPr>
              <a:t>CAM-based</a:t>
            </a:r>
            <a:r>
              <a:rPr lang="en-GB" i="1" dirty="0">
                <a:effectLst/>
                <a:latin typeface="Helvetica" pitchFamily="2" charset="0"/>
              </a:rPr>
              <a:t> methods to </a:t>
            </a:r>
            <a:r>
              <a:rPr lang="en-GB" i="1" u="sng" dirty="0">
                <a:effectLst/>
                <a:latin typeface="Helvetica" pitchFamily="2" charset="0"/>
              </a:rPr>
              <a:t>evaluate</a:t>
            </a:r>
            <a:r>
              <a:rPr lang="en-GB" dirty="0">
                <a:effectLst/>
                <a:latin typeface="Helvetica" pitchFamily="2" charset="0"/>
              </a:rPr>
              <a:t> and </a:t>
            </a:r>
            <a:r>
              <a:rPr lang="en-GB" i="1" u="sng" dirty="0">
                <a:effectLst/>
                <a:latin typeface="Helvetica" pitchFamily="2" charset="0"/>
              </a:rPr>
              <a:t>improve</a:t>
            </a: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</a:t>
            </a:r>
          </a:p>
          <a:p>
            <a:pPr marL="0" indent="0" algn="ctr">
              <a:buNone/>
            </a:pPr>
            <a:r>
              <a:rPr lang="en-GB" i="1" u="sng" dirty="0">
                <a:effectLst/>
                <a:latin typeface="Helvetica" pitchFamily="2" charset="0"/>
              </a:rPr>
              <a:t>localization</a:t>
            </a:r>
            <a:r>
              <a:rPr lang="en-GB" i="1" dirty="0">
                <a:effectLst/>
                <a:latin typeface="Helvetica" pitchFamily="2" charset="0"/>
              </a:rPr>
              <a:t> of </a:t>
            </a:r>
            <a:r>
              <a:rPr lang="en-GB" i="1" u="sng" dirty="0">
                <a:effectLst/>
                <a:latin typeface="Helvetica" pitchFamily="2" charset="0"/>
              </a:rPr>
              <a:t>multiple object instances</a:t>
            </a:r>
            <a:r>
              <a:rPr lang="en-GB" i="1" dirty="0">
                <a:effectLst/>
                <a:latin typeface="Helvetica" pitchFamily="2" charset="0"/>
              </a:rPr>
              <a:t> of the same class</a:t>
            </a:r>
          </a:p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within images for the </a:t>
            </a:r>
            <a:r>
              <a:rPr lang="en-GB" i="1" u="sng" dirty="0">
                <a:effectLst/>
                <a:latin typeface="Helvetica" pitchFamily="2" charset="0"/>
              </a:rPr>
              <a:t>WSOL</a:t>
            </a:r>
            <a:r>
              <a:rPr lang="en-GB" i="1" dirty="0">
                <a:effectLst/>
                <a:latin typeface="Helvetica" pitchFamily="2" charset="0"/>
              </a:rPr>
              <a:t> task?</a:t>
            </a:r>
            <a:endParaRPr lang="en-GB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endParaRPr lang="en-GB" u="sng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 - contributions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 anchorCtr="1">
            <a:normAutofit/>
          </a:bodyPr>
          <a:lstStyle/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Can we use </a:t>
            </a:r>
            <a:r>
              <a:rPr lang="en-GB" i="1" u="sng" dirty="0">
                <a:effectLst/>
                <a:latin typeface="Helvetica" pitchFamily="2" charset="0"/>
              </a:rPr>
              <a:t>CAM-based</a:t>
            </a:r>
            <a:r>
              <a:rPr lang="en-GB" i="1" dirty="0">
                <a:effectLst/>
                <a:latin typeface="Helvetica" pitchFamily="2" charset="0"/>
              </a:rPr>
              <a:t> methods to </a:t>
            </a:r>
            <a:r>
              <a:rPr lang="en-GB" i="1" u="sng" dirty="0">
                <a:effectLst/>
                <a:latin typeface="Helvetica" pitchFamily="2" charset="0"/>
              </a:rPr>
              <a:t>evaluate</a:t>
            </a:r>
            <a:r>
              <a:rPr lang="en-GB" dirty="0">
                <a:effectLst/>
                <a:latin typeface="Helvetica" pitchFamily="2" charset="0"/>
              </a:rPr>
              <a:t> and </a:t>
            </a:r>
            <a:r>
              <a:rPr lang="en-GB" i="1" u="sng" dirty="0">
                <a:effectLst/>
                <a:latin typeface="Helvetica" pitchFamily="2" charset="0"/>
              </a:rPr>
              <a:t>improve</a:t>
            </a: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</a:t>
            </a:r>
          </a:p>
          <a:p>
            <a:pPr marL="0" indent="0" algn="ctr">
              <a:buNone/>
            </a:pPr>
            <a:r>
              <a:rPr lang="en-GB" i="1" u="sng" dirty="0">
                <a:effectLst/>
                <a:latin typeface="Helvetica" pitchFamily="2" charset="0"/>
              </a:rPr>
              <a:t>localization</a:t>
            </a:r>
            <a:r>
              <a:rPr lang="en-GB" i="1" dirty="0">
                <a:effectLst/>
                <a:latin typeface="Helvetica" pitchFamily="2" charset="0"/>
              </a:rPr>
              <a:t> of </a:t>
            </a:r>
            <a:r>
              <a:rPr lang="en-GB" i="1" u="sng" dirty="0">
                <a:effectLst/>
                <a:latin typeface="Helvetica" pitchFamily="2" charset="0"/>
              </a:rPr>
              <a:t>multiple object instances</a:t>
            </a:r>
            <a:r>
              <a:rPr lang="en-GB" i="1" dirty="0">
                <a:effectLst/>
                <a:latin typeface="Helvetica" pitchFamily="2" charset="0"/>
              </a:rPr>
              <a:t> of the same class</a:t>
            </a:r>
          </a:p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within images for the </a:t>
            </a:r>
            <a:r>
              <a:rPr lang="en-GB" i="1" u="sng" dirty="0">
                <a:effectLst/>
                <a:latin typeface="Helvetica" pitchFamily="2" charset="0"/>
              </a:rPr>
              <a:t>WSOL</a:t>
            </a:r>
            <a:r>
              <a:rPr lang="en-GB" i="1" dirty="0">
                <a:effectLst/>
                <a:latin typeface="Helvetica" pitchFamily="2" charset="0"/>
              </a:rPr>
              <a:t> task?</a:t>
            </a:r>
            <a:endParaRPr lang="en-GB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endParaRPr lang="en-GB" u="sng" dirty="0">
              <a:effectLst/>
              <a:latin typeface="Helvetica" pitchFamily="2" charset="0"/>
            </a:endParaRP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EE0ED47D-28AB-64ED-5A78-97A1B6472DB4}"/>
              </a:ext>
            </a:extLst>
          </p:cNvPr>
          <p:cNvSpPr/>
          <p:nvPr/>
        </p:nvSpPr>
        <p:spPr bwMode="auto">
          <a:xfrm>
            <a:off x="7337502" y="2107578"/>
            <a:ext cx="1215483" cy="301085"/>
          </a:xfrm>
          <a:prstGeom prst="wedgeRectCallout">
            <a:avLst>
              <a:gd name="adj1" fmla="val -650"/>
              <a:gd name="adj2" fmla="val 10152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protocol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B3B82BC-D416-CE41-0EAB-2D7B4FB02E0C}"/>
              </a:ext>
            </a:extLst>
          </p:cNvPr>
          <p:cNvSpPr/>
          <p:nvPr/>
        </p:nvSpPr>
        <p:spPr bwMode="auto">
          <a:xfrm>
            <a:off x="9255513" y="2107580"/>
            <a:ext cx="2312600" cy="301084"/>
          </a:xfrm>
          <a:prstGeom prst="wedgeRectCallout">
            <a:avLst>
              <a:gd name="adj1" fmla="val 2243"/>
              <a:gd name="adj2" fmla="val 103963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GB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I</a:t>
            </a: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terative localization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1C51A756-C11C-A48E-2DED-A8CA86E4F361}"/>
              </a:ext>
            </a:extLst>
          </p:cNvPr>
          <p:cNvSpPr/>
          <p:nvPr/>
        </p:nvSpPr>
        <p:spPr bwMode="auto">
          <a:xfrm>
            <a:off x="4973445" y="3233854"/>
            <a:ext cx="2029522" cy="319668"/>
          </a:xfrm>
          <a:prstGeom prst="wedgeRectCallout">
            <a:avLst>
              <a:gd name="adj1" fmla="val -650"/>
              <a:gd name="adj2" fmla="val 79573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GB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S</a:t>
            </a: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ynthetic dataset</a:t>
            </a:r>
          </a:p>
        </p:txBody>
      </p:sp>
    </p:spTree>
    <p:extLst>
      <p:ext uri="{BB962C8B-B14F-4D97-AF65-F5344CB8AC3E}">
        <p14:creationId xmlns:p14="http://schemas.microsoft.com/office/powerpoint/2010/main" val="422670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p="http://schemas.openxmlformats.org/presentationml/2006/main"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12638</TotalTime>
  <Words>1257</Words>
  <Application>Microsoft Macintosh PowerPoint</Application>
  <PresentationFormat>Widescreen</PresentationFormat>
  <Paragraphs>277</Paragraphs>
  <Slides>37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Helvetica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Multiple-instance Weakly Supervised  Object Localization</vt:lpstr>
      <vt:lpstr>Content</vt:lpstr>
      <vt:lpstr>Introduction</vt:lpstr>
      <vt:lpstr>Multiple-instance WSOL</vt:lpstr>
      <vt:lpstr>WSOL problem</vt:lpstr>
      <vt:lpstr>Research question</vt:lpstr>
      <vt:lpstr>Research question</vt:lpstr>
      <vt:lpstr>Research question - contributions</vt:lpstr>
      <vt:lpstr>Methodology</vt:lpstr>
      <vt:lpstr>Synthetic datasets</vt:lpstr>
      <vt:lpstr>CAM-based WSOL</vt:lpstr>
      <vt:lpstr>Multiple-instance localization metrics</vt:lpstr>
      <vt:lpstr>Metrics – MaxBoxAccV3 (derived from Choe et al.)</vt:lpstr>
      <vt:lpstr>Metrics – Pixel Average Precision (PxAP)</vt:lpstr>
      <vt:lpstr>Localization improvement</vt:lpstr>
      <vt:lpstr>Iterative localization</vt:lpstr>
      <vt:lpstr>Experiments</vt:lpstr>
      <vt:lpstr>Localization: ResNet-50 - Synthetic datasets</vt:lpstr>
      <vt:lpstr>Localization: ResNet-50 - Synthetic datasets</vt:lpstr>
      <vt:lpstr>Localization: ResNet-50 - ImageNet</vt:lpstr>
      <vt:lpstr>Localization: ResNet-50 - ImageNet</vt:lpstr>
      <vt:lpstr>Localization: ResNet-50 - ImageNet</vt:lpstr>
      <vt:lpstr>Iterative localization: ResNet-50 – Synthetic d4b</vt:lpstr>
      <vt:lpstr>Iterative localization: ResNet-50 - Synthetic</vt:lpstr>
      <vt:lpstr>Iterative localization: ResNet-50 - ImageNet</vt:lpstr>
      <vt:lpstr>Iterative localization: ResNet-50 – ImageNet</vt:lpstr>
      <vt:lpstr>Conclusions</vt:lpstr>
      <vt:lpstr>Conclusions</vt:lpstr>
      <vt:lpstr>PowerPoint Presentation</vt:lpstr>
      <vt:lpstr>Backup</vt:lpstr>
      <vt:lpstr>Learning curves</vt:lpstr>
      <vt:lpstr>Box Accuracy at varying CAM thresholds (IOU 50)</vt:lpstr>
      <vt:lpstr>Precision-Recall at varying CAM thresholds</vt:lpstr>
      <vt:lpstr>Qualitative analysis: SYNTHETIC – 1 instance</vt:lpstr>
      <vt:lpstr>Qualitative analysis: SYNTHETIC – 2 instances</vt:lpstr>
      <vt:lpstr>Qualitative analysis: SYNTHETIC – 3 instances</vt:lpstr>
      <vt:lpstr>Qualitative analysis: SYNTHETIC – 4 instances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423</cp:revision>
  <dcterms:created xsi:type="dcterms:W3CDTF">2020-12-07T09:05:54Z</dcterms:created>
  <dcterms:modified xsi:type="dcterms:W3CDTF">2023-06-22T20:03:52Z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